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0044"/>
  </p:normalViewPr>
  <p:slideViewPr>
    <p:cSldViewPr snapToGrid="0" snapToObjects="1">
      <p:cViewPr varScale="1">
        <p:scale>
          <a:sx n="110" d="100"/>
          <a:sy n="11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E4138-B754-CA41-B681-DD65E5FA08EC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CC769-24DC-D343-BEB6-185067BE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0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slides is about semantics, so we are going to understand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get the meaning of words, or documents, or some other pieces of text.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represent this meaning by some vectors,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such a way that similar words will have similar vectors,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documents will have similar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 this?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for example, we need this in search.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say we want to do some ranking.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have some keywords, and then we have some candidates to rank.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can just compute these kind of similarities between our query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candidates, and then get the top most similar results.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0:49And actually there are numerous of applications of these techniques.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also think about some ontology learning.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means is that sometimes you need to represent the hierarchical structure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area.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know that there are some concepts,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examples of these concepts.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might want to know that, I don't know, there are plumbers,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they can fix tap or faucet.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need to know that tap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faucet are similar words that present the same concept.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covered by distributional semantics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0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what can we do about it?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just use some heuristics, actually.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one idea would be to say, okay, let us take the first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matrix and put them to phi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the last one and put it to theta,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option would be to say that the diagonal matrix in between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honestly split between two matrices phi and theta.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apply squared root and say that one squared root goes to the left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squared root goes to the right.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you can see that SVD provides some ways to build phi and theta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6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just summarize again what we have just realized.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going to build models of distributional semantics,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we have some word concurrence matrix filled with PMI values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some concurrence 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were going to represent it with a factorization of phi and theta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could see that SVD can provide this for us, and you can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see that those phi u vectors and theta v vector would be our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our what vectors that we are interested in,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if you just multiply phi u and theta v,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inner product, you will get the value equal to,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say, PMI in the left-hand side matrix,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just want you to remember this notation.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phi and theta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phi u and theta v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matrix way of thinking about it corresponds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of thinking about every element like PMI is somehow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 to the dot product of phi u and theta v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 we have been using the squared loss because SVD deals with squared loss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perfect maybe, maybe we can do better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next model, which is called global vectors, tries to do better.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don't be scared.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break it down.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it is still some squared loss, but it is weighted.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 function provides some weights and you'll see that f function is increasing.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the word concurrences are higher, then this particular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of the matrix is more important to be approximated exactly.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does this green line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function stops increasing at some point and just goes as a constant?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you might remember about stop words that are not important.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starting from some moment, the words should not get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 weights here just because this is somehow noisy.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look into the brackets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that we have a green part and the red part there.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red part is our regional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to have there word concurrences or BMI values, now we have logarithms.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why not?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is the green part?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usually we would have just the inner product of phi u and theta v.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correspond to our matrix factorization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it's almost the same.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have those b terms that are some bias terms.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actually important but we say,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maybe we should chew on them as well and have some more freedom in our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this is again not so important.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do we train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of SVD, we have just an exact recipe from linear algebra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build those three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have just some loss that we want to minimize.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do with some losses that you want to minimize?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we can try to do stochastic gradient descent.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we can treat every element of the matrix as some example.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take an element, we perform one step of gradient descent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update the parameters and take another element, and proceed in this way.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get our global vectors model trained and we'll obtain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phi u and theta v vectors vectors that can be used as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actually, this model is rather recent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nice way to provide word embeddings, so please keep it in mind.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8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us forget about matrix factorization for a few slides.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think about what would be other approaches to build word embeddings.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approach to think about the task would be language modeling.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just a recap,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modelling is about probabilities of some words given some other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case, in case of so called skip-gram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produce the probability of context given some focus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context words can come from some window of a fixed size.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assumed that this window is represented as a bag of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why we'll just go to this product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probabilities of one word given another word.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would we produce these probabilities.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formula in the bottom of the slide,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recognize that it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it means that it will be indeed normalized as we want,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correct probability distribution over the vocabulary.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is their insight?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inner products between phi u and theta v.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these inner products correspond to some similarity between two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take this similarity, normalize them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get probabilities.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this model is called Skip-gram,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very important, but unfortunately, it is rather slow.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is slow especially if you have a big vocabulary.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do about it?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we can just say let us reformulate the whole procedure like that.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some green and red parts of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part corresponds to positive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this part corresponds to positive examples.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examples are about those pairs of words, u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v, that co-occurred together.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take it from data,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this pair of words that co-occur, we want to predict yes and there are some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pairs of words that do not co-occur, and we just sample them randomly.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them, we want to predict no.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we model these predictions?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model them with sigmoid function.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you'll see that now, sigmoid function is applied to inner products.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give us probabilities whether yes or no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maybe you are somehow scared with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mathematical expectation that you see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actually, we do not take any mathematical expectation though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write it in some theoretical way, but what we do we just sample.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k will correspond to the number of samples,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sample just k words from the vocabulary for every given u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use all those samples in this term,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just forget about expectation for now.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get by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again we build those embeddings for words, and now we do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need to normalize anything by the size of the vocabulary, and this is nice.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model, skip-gram negative sampling,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efficient and used a lot.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29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 slide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is somehow to understand that this skip-gram negative sampling model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still related to matrix factorization approach that we have discussed.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we take the derivatives of this loss?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say that, what would be the best value for the inner product?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 this, you will understand that the best value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inner product is a shifted PMI value, like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you'll see that it is PMI value minus logarithm of k,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k is the number of negative samples.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5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Hey, in the previous slides,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had all necessary background to see what is inside word2vec and doc2vec.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models are rather famous, so we will see how to use them in some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2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let us get started with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just some software package that has several different variance.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variant would be continuous bag-of-words.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that we try to predict one word given the context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option would be to do vice versa and predict context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given some words and this one will be called skip-gram.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is usually too slow,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producing those probabilities is not effective.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some ways to avoid that, and one way would be negative sampling.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might remember from the previous video,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have already discussed skip-gram negative sampling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one of architectures of this word2vec program.</a:t>
            </a:r>
          </a:p>
          <a:p>
            <a:endParaRPr lang="en-US" dirty="0"/>
          </a:p>
          <a:p>
            <a:r>
              <a:rPr lang="en-US" dirty="0"/>
              <a:t>This is the </a:t>
            </a:r>
            <a:r>
              <a:rPr lang="en-US" dirty="0" err="1"/>
              <a:t>opensouce</a:t>
            </a:r>
            <a:r>
              <a:rPr lang="en-US" dirty="0"/>
              <a:t>, you can just check the code online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37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how do we use these models?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task would be to produce some meaningful similarities between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remember that we could build word embeddings,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vectors that represent the meaning of the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if we just apply cosine similarity to those vectors,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some measure of similarity between the words.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test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see that actually those similarity measures are good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somehow meaningful?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this is actually a very complicated question,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use some human judgements.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we see is that there are some data sets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 by linguists that look like the first table in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they say that tiger and tiger are super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media and radio are also similar, but not to that extent, and so 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have some ranked list of word pairs with their similarities.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you can produce the more similarities by your model as the table in the right.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just compare these two rank list, let's say with Spearman's correlation.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you will see whether your model somehow agrees with the assessors.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Obviously, using human judgements is not always the best way.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be better to use some extrinsic evaluation.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could build a ranking system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apply word similarities there,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quality of the ranking system, and use this to evaluate your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5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we want to understand that bee and bumblebee are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get that?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start with counting some word co-occurrences.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can just decide that we are interested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words that co-occur in a small sliding window.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a window of size ten.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words co-occur we say plus 1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counter, and get these green counters in the slide.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way we will understand that bee and honey are related.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called syntagmatic associates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often co-occur together in some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if we get back to our example to understand that tap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faucet are similar, that's not what we need.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just to get to know some other second order co-occurrence, which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that these two words would co-occur with similar words in their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can compute a long, sparse vector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bee, the cells, what are the most popular neighbors of this word?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will also count the same vector for bumblebee.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after that, we will compute similarity between these two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understand that bee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bumblebee can be interchangeably used in the language.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means that they are similar,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they're usually called paradigmatic parallels,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type of co-occurrence that we usually need.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8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anyways, let us come to the next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task is rather appealing.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have not heard about it, look, we have some vectors for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have a vector for king,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can apply some arithmetic operations over these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king minus man plus woman, we get some other vector,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closest word for this vector will be queen, you see?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can somehow understand relations between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understand that man to woman is related in the same way as king to queen.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think about some other analogy like,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Moscow minus Russia plus France will be equal to Peru.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something like that, when I say equal it means that those cosine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 its maximum for the target worth.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become very famous after the recent papers.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it have been started a lot in cognition science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called relational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contrary, the similarity that we have been discussing up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moment was called attributional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you evaluate word analogies task?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we usually rely on human judgments.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some datasets that say that man to woman relates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as king to queen and so on, for many, many examples.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try to predict the last word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accuracy of these predictions.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Awesome, now let us see how different models perform on these two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 us try to remember what is every model about.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first row is about PMI, we can compute PMI values between the words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the long sparse vectors of PMI as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we can apply SVD to the PMI matrix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somehow, dense and low dimensional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can do skip-gram negative sampling module,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have discussed a lot in the previous slides.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also covered in the previous slides.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was about measures factorization with respect to weighted squared loss.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might remember this green F function that was increasing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some point, it just went constant not to be overwhelmed with too frequent words.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we have four methods, different ways to perform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factorization maybe implicit matrix factorization and obtain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can see that actually they perform really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different columns here correspond to different datasets of word pairs.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see that the bold best values are somehow spread around this table.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very old methods like SVD is not much worse than very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 methods like skip-gram negative sampling.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havens with word analogies task?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two data sets here, one from Google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from Microsoft Research.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take away of it would be that the quality is very nice.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Google that is said is about 70%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in 70%, we can guess the right word correctly.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can guess that king minus man plus woman is equal to queen.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let us come to paragraph2vec or doc2vec.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these two names are about the same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Paragraph2vec name goes from the paper.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name goes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where it is implemented.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remember that in word2vec, we had two architectures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say that we produce contexts given some focus word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versa focus word given some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can also have some document ID.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will treat the document the same way as we treated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will have some ID in some fixed vocabulary of the documents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will build embeddings for the documents.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there are again, two architecture.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architecture, DM, stands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the probabilities of focus words, given everything we have.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DBOW architecture stands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the probability of the context given the document.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last one is somehow similar to skip-gram model,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the focus words, we condition on the document.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can we use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we can use it to provide some documents similarities and apply,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for ranking again.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4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it test that we document similarities provided by our model a good?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we need some test set again, so that it does set released by the way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in the bottom of the slide provides triplets from archive papers.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some paper, and then another paper,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known to be similar, and then a third paper which is dissimilar.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57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task is to predict if this one is the dissimilar one.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model can do this, then the model provides good estimates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similarities.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we'll just compute the accuracy of this prediction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67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want just to sum up everything that we have covered.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models called word2vec and doc2vec, that actually not even models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implementations of different architectures.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find them, for example,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and play with them.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different ways to use this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every usage of the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some dataset to evaluate whether the usage will be good.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provided word similarities or document similarities will be good enough.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other ways to evaluate these models would be to see whether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component of the vector is interpretable in some way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look into the geometry of this space of the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be more complicated,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not going into the details of these ways, and maybe it is also not so needed.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one takeaway that is really needed to be understood is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count-based methods like SVD applied to PMI metrics are not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from predictive based methods as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is no magic behind them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get in a little bit more details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 how to compute those green counts.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as I have already said, you can compute just word co-occurrences.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they can be biased because of too popular words in the vocabulary,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stop words, and then it will be rather noisy estimates,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need some help to penalize too popular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one way to do this would be Pointwise Mutual Information.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says that you should put the individual counts of the words to the denominator.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you will understand whether these two words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randomly co-occurrent or not.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look to the first formula,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see that in the numerator you have the joint probability of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the denominator you have the joint probability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case that the two random variables are independent,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the words were independent,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could just say that this is two probabilities, it is factorized.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case of independent words, you will get 1 there for this fraction.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case of dependent words that occur too much together,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 get something more.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intuition of PMI.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whether the words are randomly co-occurred or they are really related.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actually, there are some problems.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you see some counts and logarithm applied to them,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have some bad feeling that you are going to have 0 somewhere.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indeed you can have those words that never co-occur together,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those words that co-occur really rare,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very low numbers for your logarithms.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good idea is just to say, let us take the maximum of the PMI and 0.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get rid of those minus infinity values,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nice positive Pointwise Mutual Information.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measure that is usually used, and the idea that goes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measures actually would be just distributional hypothesis.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says that you can know the word by the company it keeps.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meaning of the word is somehow defined by the context of this word.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4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get back to this nice slide so we know how to compute those green 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other problems we have here?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if you want to measure a cosine similarity between these long,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vectors, maybe it's not a good idea.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long, it is noisy, it is too sparse.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try to do some dimensionality reduction.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here, the matrix on the left is just stacked rows that you have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 during the previous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filled with some values,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have described like PMI, and then we factorize it into two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dimension there in between of them would be K,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some low dimensional factorization.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K would be 300, or something like that.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lots of different options how to do this factorization,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into them later.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need to know now is that we are going to compare now the rows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v matrix instead of the original sparse rows of X matrix.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get some measure of whether the words are similar,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the output of our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 we have looked into how our words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 with other words from a sliding window.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had some contexts, which would be words from a sliding window.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can have some more complicated notion of the contexts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can have some more complicated notion of the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have some syntax parses.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you will know that you have some syntactic dependencies between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can see that some word has co-occurred with another word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this type of relationship between them,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example, Australian has co-occurred with scientist as a modifier.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model, you will say that your contexts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word plus the type of the relationship.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this case you will have not a square matrix,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matrix of words by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the contexts you will have the vocabulary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those word class modifier units, okay?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actually a better idea to do, because syntax can really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you to understand what is important to local context and what is not.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just some random co-occurrences that are near,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not meaningful.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usually we just forget about it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speak about word by word co-occurrence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still, we will sometimes say that we have words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contexts, because in the general model we could have that.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slides, you could see that to build models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distributional semantics we need some kind of matrix factorization.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 are going to cover different ways to perform matrix factorization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many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start with an approach based on singular value decomposition.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just a fact from linear algebra that says that every matrix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factorized into those three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 and the right matrices will contain so called left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eigenvectors.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metrics in the middle will be diagonal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on the diagonal will be related to eigenvalues.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importantly,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values on the diagonal will be sorted in the decreasing order.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how many of them do we have there?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number of those values on the diagonal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the number of non-zero eigen values of X transposed 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related to the rank of that matrix.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we can use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5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as follows.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once those values are sorted, what if we keep first k components?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Probably, if we keep just this blue regions of every matrix,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some nice approximation of the original X matrix.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it sounds rather hand-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 nice approximation?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Actually, there is a very accurate answer to this question.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always blue part is the best approximation of rank k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terms of the loss that is written in the bottom of this slide.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look into this loss, this is just squared loss, okay?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see that there are some squares between corresponding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 of two matrices, and we can then pair the squared root.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hope it sounds familiar to you.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we'll take away ease that truncated SVD can get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 the best approximation of the matrix, according to this loss.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do you remember that, actually, in the previous slides, we were going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factorize our matrix into two matrices, not into three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5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is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A6BE-5A84-7B42-972D-018E23D19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ECE2F-6835-7E4B-B041-9A66D3BDD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/>
              <a:t>embeddings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58-E7CE-5A4B-A09B-725143EC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C2CFC-B677-3C48-8312-D0423EF54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912" y="2531269"/>
            <a:ext cx="5791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6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103F-57C0-1846-9A75-C494EDF2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CD7D-5E36-7D47-AF2E-BA5A81349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065867"/>
                <a:ext cx="10131425" cy="37253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Keep only first k components: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It’s the best approximation of rank k in terms of </a:t>
                </a:r>
                <a:r>
                  <a:rPr lang="en-US" dirty="0" err="1"/>
                  <a:t>Frobenius</a:t>
                </a:r>
                <a:r>
                  <a:rPr lang="en-US" dirty="0"/>
                  <a:t> norm: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CD7D-5E36-7D47-AF2E-BA5A81349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065867"/>
                <a:ext cx="10131425" cy="3725333"/>
              </a:xfrm>
              <a:blipFill>
                <a:blip r:embed="rId3"/>
                <a:stretch>
                  <a:fillRect l="-250" t="-11905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F97497-C5B4-9846-8283-FB78D272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88" y="2484156"/>
            <a:ext cx="7833649" cy="23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DEF1-DDAF-1D47-8E43-705DD88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921A-DA92-584D-9081-2CF91AAF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 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DE9E2-DEFE-0740-BDE4-8FCD6779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67" y="2341033"/>
            <a:ext cx="3022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D9204-90AF-9B4B-8EB3-4BF9B385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267" y="4178300"/>
            <a:ext cx="3378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25DF-C12C-3647-B516-4F66E222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Models of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51B68-F6C0-EC46-93AF-700832A3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word-word co-occurrences (counts, PMI, …)</a:t>
            </a:r>
          </a:p>
          <a:p>
            <a:r>
              <a:rPr lang="en-US" dirty="0"/>
              <a:t>Method: dimensionality reduction (SVD, …)</a:t>
            </a:r>
          </a:p>
          <a:p>
            <a:r>
              <a:rPr lang="en-US" dirty="0"/>
              <a:t>Output: similarity between vector representations of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03F2-4F49-2840-9694-01F3B3AC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20" y="3898900"/>
            <a:ext cx="5791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5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0C8F-22F1-EE48-96B6-1E3D4022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squared loss: </a:t>
            </a:r>
            <a:r>
              <a:rPr lang="en-US" dirty="0" err="1"/>
              <a:t>GloVe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D53861-3577-6B49-B97D-E1B743F7D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9980" y="2141538"/>
            <a:ext cx="6003064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E1D0-34B8-2B4C-A492-DA681B56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prediction: skip-gram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DDCFE-0758-764C-93F0-3C7E61AD1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 context words given a focus word: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Model each probability with a </a:t>
                </a:r>
                <a:r>
                  <a:rPr lang="en-US" dirty="0" err="1"/>
                  <a:t>softmax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Still two matrices of parameters.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DDCFE-0758-764C-93F0-3C7E61AD1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43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3B3A-EFF0-7C46-9899-DDED01A6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60EB2-30A6-7F42-8799-C4579CE8FD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Log-likelihood maximization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𝑢𝑣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SDG, online by word pairs in the corpus</a:t>
                </a:r>
              </a:p>
              <a:p>
                <a:r>
                  <a:rPr lang="en-US" dirty="0"/>
                  <a:t>Problem: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 over vocabulary is slow!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60EB2-30A6-7F42-8799-C4579CE8F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3773-209F-9647-BC30-82E3D53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Negative Sampling (SGNS)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D8AA6-F352-B04C-A71C-942A04CCA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predicting a word for another word, predict “yes” or “no” for word pairs: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𝑢𝑣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endParaRPr lang="en-US" dirty="0"/>
              </a:p>
              <a:p>
                <a:r>
                  <a:rPr lang="en-US" dirty="0"/>
                  <a:t>Use positive examples from data: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co-occurred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negative examples: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random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from the vocabulary</a:t>
                </a:r>
              </a:p>
              <a:p>
                <a:r>
                  <a:rPr lang="en-US" dirty="0"/>
                  <a:t>Train with SGD to find two matrices of parameters (as usual)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D8AA6-F352-B04C-A71C-942A04CCA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96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2E9B-11C0-5C42-84DA-1AF52494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SGNS as implicit matrix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9B3CD-7F34-6D49-A1AC-E0F5425D0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SGNS objective is maximized when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equal to shifted Pointwise Mutual Information: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9B3CD-7F34-6D49-A1AC-E0F5425D0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439776-4107-C64B-BC75-14B1E3AD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64" y="3683000"/>
            <a:ext cx="5651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1CE6-5C1C-5B49-BA92-2F18D9F1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doc2vec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EADB-01BA-1C46-B49D-7E6F29C99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to evaluate them</a:t>
            </a:r>
          </a:p>
        </p:txBody>
      </p:sp>
    </p:spTree>
    <p:extLst>
      <p:ext uri="{BB962C8B-B14F-4D97-AF65-F5344CB8AC3E}">
        <p14:creationId xmlns:p14="http://schemas.microsoft.com/office/powerpoint/2010/main" val="210644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5462-9B86-7646-82D8-0C52C6F9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B35-A39A-0D42-B287-2B3C01ED2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 and honey vs. bee and bumblebee</a:t>
            </a:r>
          </a:p>
        </p:txBody>
      </p:sp>
    </p:spTree>
    <p:extLst>
      <p:ext uri="{BB962C8B-B14F-4D97-AF65-F5344CB8AC3E}">
        <p14:creationId xmlns:p14="http://schemas.microsoft.com/office/powerpoint/2010/main" val="1847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A3F3-84CC-9540-99F3-5F8D62BC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C46B0-A586-9D49-976C-4024974650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CBOW (Continuous Bag-of-words):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Continuous Skip-gram: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ways to avoid </a:t>
                </a:r>
                <a:r>
                  <a:rPr lang="en-US" dirty="0" err="1"/>
                  <a:t>softmax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Negative sampling</a:t>
                </a:r>
              </a:p>
              <a:p>
                <a:pPr lvl="1"/>
                <a:r>
                  <a:rPr lang="en-US" dirty="0"/>
                  <a:t>Hierarchical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open-source and fast: </a:t>
                </a:r>
                <a:r>
                  <a:rPr lang="en-US" dirty="0" err="1"/>
                  <a:t>code.google.com</a:t>
                </a:r>
                <a:r>
                  <a:rPr lang="en-US" dirty="0"/>
                  <a:t>/archive/p/word2vec/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C46B0-A586-9D49-976C-40249746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37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CC80-2D24-ED4D-AA5C-330B91B1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60B5-74BF-4342-8CA0-D21A3BBD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test that similar words have similar vectors?</a:t>
            </a:r>
          </a:p>
          <a:p>
            <a:pPr lvl="1"/>
            <a:r>
              <a:rPr lang="en-US" dirty="0"/>
              <a:t>Linguists know a lot about what is “similar”.</a:t>
            </a:r>
          </a:p>
          <a:p>
            <a:pPr lvl="1"/>
            <a:r>
              <a:rPr lang="en-US" dirty="0"/>
              <a:t>We can use human judgements for word pairs.</a:t>
            </a:r>
          </a:p>
          <a:p>
            <a:pPr lvl="1"/>
            <a:r>
              <a:rPr lang="en-US" dirty="0"/>
              <a:t>Compare Spearman’s correlation between two lists: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4416-DEA9-F04E-B002-CDD58947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29" y="3921610"/>
            <a:ext cx="5281593" cy="18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443-3860-D247-8C70-9A4927C4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2779-C00F-D543-8A0D-8617F7A8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cognitive science well known as relational similarity (vs. attributional similarity).</a:t>
            </a:r>
          </a:p>
          <a:p>
            <a:r>
              <a:rPr lang="en-US" dirty="0"/>
              <a:t>a : a' is as b : b' (man : woman is as king : 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62B8-C185-A849-A64C-DE2522ED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3" y="3508255"/>
            <a:ext cx="5410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149A-5669-7147-A78B-9EE50723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 task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80EB-A4EB-EE49-8A98-632936B0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word similarity task, count-based methods (PPMI, SVD) perform on par with predictive methods (</a:t>
            </a:r>
            <a:r>
              <a:rPr lang="en-US" dirty="0" err="1"/>
              <a:t>GloVe</a:t>
            </a:r>
            <a:r>
              <a:rPr lang="en-US" dirty="0"/>
              <a:t>, SGNS). Win is the width of the window for co-occurrences collection.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E9F50-8B86-6F41-A599-1AF4418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13" y="3441700"/>
            <a:ext cx="5842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9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85A-B2DA-AB47-A85B-2DA4A5AC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analogy task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AC76-8F65-BC42-979F-4359E089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analogy task is solved with 70% average accuracy. Add is the way of analogy solving that we </a:t>
            </a:r>
            <a:r>
              <a:rPr lang="en-US" dirty="0" err="1"/>
              <a:t>disussed</a:t>
            </a:r>
            <a:r>
              <a:rPr lang="en-US" dirty="0"/>
              <a:t>. Mull is the modification.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03B66-040D-6F4F-997B-56169EBF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51" y="3013276"/>
            <a:ext cx="6086922" cy="27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F1FC-0136-E941-BCE3-0949F2BA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Paragraph2vec aka doc2vec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A9617-1396-5A43-BFD6-E6A85CD11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9712" y="2334419"/>
            <a:ext cx="5943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7E27-E74B-DB46-8B89-EA5FD92E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D689-809A-4C4E-8C65-1FAB34ABA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test that similar documents have similar vectors?</a:t>
            </a:r>
          </a:p>
          <a:p>
            <a:pPr lvl="1"/>
            <a:r>
              <a:rPr lang="en-US" dirty="0" err="1"/>
              <a:t>ArXiv</a:t>
            </a:r>
            <a:r>
              <a:rPr lang="en-US" dirty="0"/>
              <a:t> triplets: paper A, similar paper B, dissimilar paper C</a:t>
            </a:r>
          </a:p>
          <a:p>
            <a:pPr lvl="1"/>
            <a:r>
              <a:rPr lang="en-US" dirty="0"/>
              <a:t>Measure the accuracy of guessing the dissimilar paper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65A8-B926-2E49-B5D0-DFB66B2C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26" y="3530600"/>
            <a:ext cx="7609638" cy="20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68DC-3454-0D49-9D8B-0F63C739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9CF70-A167-594A-B608-7AC6DD3B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062" y="2493169"/>
            <a:ext cx="5930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0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7383-9E13-584B-9AF0-BDC6E63B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63EA92-77A6-C440-9FFA-E9C639082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412" y="2397919"/>
            <a:ext cx="5918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EE5C-4C5E-3D4E-8EF9-3382F5AB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7D193-F106-EA4B-BA44-9EC52FDE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1612" y="2169319"/>
            <a:ext cx="6019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DF92-D312-8A4E-9DEF-2FBE191E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98BC-EF6E-794A-8750-9178148F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co-occurrences</a:t>
            </a:r>
          </a:p>
          <a:p>
            <a:pPr lvl="1"/>
            <a:r>
              <a:rPr lang="en-US" dirty="0"/>
              <a:t>Syntagmatic associates / relatedness (bee and honey)</a:t>
            </a:r>
          </a:p>
          <a:p>
            <a:r>
              <a:rPr lang="en-US" dirty="0"/>
              <a:t>Second order co-occurrences</a:t>
            </a:r>
          </a:p>
          <a:p>
            <a:pPr lvl="1"/>
            <a:r>
              <a:rPr lang="en-US" dirty="0"/>
              <a:t>Paradigmatic parallels / similarity (bee and bumblebee)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71ECC-EEFD-1F42-A639-F7F981BF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6" y="4318000"/>
            <a:ext cx="5600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D2D0-1655-5345-B86B-7D8B25A7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D116-1E64-5343-9273-3A801B07D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Word2vec: SGNS, CBOW, …</a:t>
            </a:r>
          </a:p>
          <a:p>
            <a:pPr lvl="1"/>
            <a:r>
              <a:rPr lang="en-US" dirty="0"/>
              <a:t>Doc2vec: DBOW, DM, …</a:t>
            </a:r>
          </a:p>
          <a:p>
            <a:pPr lvl="1"/>
            <a:r>
              <a:rPr lang="en-US" dirty="0"/>
              <a:t>Python library for both: </a:t>
            </a:r>
            <a:r>
              <a:rPr lang="en-US" dirty="0">
                <a:hlinkClick r:id="rId3"/>
              </a:rPr>
              <a:t>https://radimrehurek.com/genism/</a:t>
            </a:r>
            <a:endParaRPr lang="en-US" dirty="0"/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Word similarity and analogy</a:t>
            </a:r>
          </a:p>
          <a:p>
            <a:pPr lvl="1"/>
            <a:r>
              <a:rPr lang="en-US" dirty="0"/>
              <a:t>Document similarity</a:t>
            </a:r>
          </a:p>
          <a:p>
            <a:pPr lvl="1"/>
            <a:r>
              <a:rPr lang="en-US" dirty="0"/>
              <a:t>Interpretability of the components</a:t>
            </a:r>
          </a:p>
          <a:p>
            <a:pPr lvl="1"/>
            <a:r>
              <a:rPr lang="en-US" dirty="0"/>
              <a:t>Geometry of the embeddings space</a:t>
            </a:r>
          </a:p>
          <a:p>
            <a:r>
              <a:rPr lang="en-US" dirty="0"/>
              <a:t>Count-based and predictive approaches are not so different!</a:t>
            </a:r>
          </a:p>
        </p:txBody>
      </p:sp>
    </p:spTree>
    <p:extLst>
      <p:ext uri="{BB962C8B-B14F-4D97-AF65-F5344CB8AC3E}">
        <p14:creationId xmlns:p14="http://schemas.microsoft.com/office/powerpoint/2010/main" val="127431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5DC-0676-E34F-A8E7-977497E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4DF68-B976-E348-A669-9489BEB2E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“you shall know a word by the company it keeps.”  - Firth, 1957</a:t>
                </a:r>
              </a:p>
              <a:p>
                <a:r>
                  <a:rPr lang="en-US" dirty="0"/>
                  <a:t>Use a sliding window of a fixed size</a:t>
                </a:r>
              </a:p>
              <a:p>
                <a:r>
                  <a:rPr lang="en-US" dirty="0"/>
                  <a:t>Compute word co-occurrences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Better: pointwise mutual information: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𝑃𝑀𝐼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Even better : positive pointwise mutual information: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𝑃𝑀𝐼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𝑃𝑀𝐼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4DF68-B976-E348-A669-9489BEB2E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60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40B1-85D1-1E42-8B16-D069375C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here?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DA5D-3B34-1246-990A-C20E668D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</a:p>
          <a:p>
            <a:pPr lvl="1"/>
            <a:r>
              <a:rPr lang="en-US" altLang="zh-CN" dirty="0"/>
              <a:t>Syntagmatic</a:t>
            </a:r>
            <a:r>
              <a:rPr lang="zh-CN" altLang="en-US" dirty="0"/>
              <a:t> </a:t>
            </a:r>
            <a:r>
              <a:rPr lang="en-US" altLang="zh-CN" dirty="0"/>
              <a:t>associates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relatedness</a:t>
            </a:r>
            <a:r>
              <a:rPr lang="zh-CN" altLang="en-US" dirty="0"/>
              <a:t> </a:t>
            </a:r>
            <a:r>
              <a:rPr lang="en-US" altLang="zh-CN" dirty="0"/>
              <a:t>(bee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honey)</a:t>
            </a:r>
          </a:p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</a:p>
          <a:p>
            <a:pPr lvl="1"/>
            <a:r>
              <a:rPr lang="en-US" altLang="zh-CN" dirty="0"/>
              <a:t>Paradigmatic</a:t>
            </a:r>
            <a:r>
              <a:rPr lang="zh-CN" altLang="en-US" dirty="0"/>
              <a:t> </a:t>
            </a:r>
            <a:r>
              <a:rPr lang="en-US" altLang="zh-CN" dirty="0"/>
              <a:t>parallels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(bee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bumblebee)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230BB-5206-CA41-81E4-DBD76DA6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11" y="4292600"/>
            <a:ext cx="5549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3DE2-FC53-654F-B32E-C569F09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B0FD-1F0A-514E-86C2-5F64B56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</a:t>
            </a:r>
            <a:r>
              <a:rPr lang="zh-CN" altLang="en-US" dirty="0"/>
              <a:t> </a:t>
            </a:r>
            <a:r>
              <a:rPr lang="en-US" altLang="zh-CN" dirty="0"/>
              <a:t>word-word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  <a:r>
              <a:rPr lang="zh-CN" altLang="en-US" dirty="0"/>
              <a:t> </a:t>
            </a:r>
            <a:r>
              <a:rPr lang="en-US" altLang="zh-CN" dirty="0"/>
              <a:t>(counts,</a:t>
            </a:r>
            <a:r>
              <a:rPr lang="zh-CN" altLang="en-US" dirty="0"/>
              <a:t> </a:t>
            </a:r>
            <a:r>
              <a:rPr lang="en-US" altLang="zh-CN" dirty="0"/>
              <a:t>PMI,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</a:p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dimensionality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(SVD,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</a:p>
          <a:p>
            <a:r>
              <a:rPr lang="en-US" altLang="zh-CN" dirty="0"/>
              <a:t>Output: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295B-BAE5-E34A-83D2-9D1785AD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57" y="3811756"/>
            <a:ext cx="5765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D09C-B117-A348-A492-9D6EABB8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context?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242E5A-7F18-424E-BA0A-716C839E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0062" y="2264569"/>
            <a:ext cx="54229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6991-A577-C749-8990-5576FE6D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159C-2693-9C4E-A153-3119B216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a vocabulary of contexts, e.g. word/dependency</a:t>
            </a:r>
          </a:p>
          <a:p>
            <a:r>
              <a:rPr lang="en-US" dirty="0"/>
              <a:t>But usually contexts are words from a sliding window</a:t>
            </a:r>
          </a:p>
          <a:p>
            <a:r>
              <a:rPr lang="en-US" dirty="0"/>
              <a:t>Then W=C and X is a symmetric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C478E-1B3A-B94A-9315-25292892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8" y="3924300"/>
            <a:ext cx="5702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0896-1A7D-574B-A822-A6357746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and implicit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118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1403</TotalTime>
  <Words>1123</Words>
  <Application>Microsoft Macintosh PowerPoint</Application>
  <PresentationFormat>Widescreen</PresentationFormat>
  <Paragraphs>676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宋体</vt:lpstr>
      <vt:lpstr>Arial</vt:lpstr>
      <vt:lpstr>Calibri</vt:lpstr>
      <vt:lpstr>Calibri Light</vt:lpstr>
      <vt:lpstr>Cambria Math</vt:lpstr>
      <vt:lpstr>Celestial</vt:lpstr>
      <vt:lpstr>Natural language processing</vt:lpstr>
      <vt:lpstr>Distributional semantics</vt:lpstr>
      <vt:lpstr>Word similarities</vt:lpstr>
      <vt:lpstr>Distributional hypothesis</vt:lpstr>
      <vt:lpstr>Any problem here?</vt:lpstr>
      <vt:lpstr>Vector space models of semantics</vt:lpstr>
      <vt:lpstr>What is a context?</vt:lpstr>
      <vt:lpstr>What is a context</vt:lpstr>
      <vt:lpstr>Explicit and implicit matrix factorization</vt:lpstr>
      <vt:lpstr>Singular Value Decomposition (SVD)</vt:lpstr>
      <vt:lpstr>Truncated SVD</vt:lpstr>
      <vt:lpstr>How do we use it?</vt:lpstr>
      <vt:lpstr>Vector Space Models of Semantics</vt:lpstr>
      <vt:lpstr>Weighted squared loss: GloVe</vt:lpstr>
      <vt:lpstr>Word prediction: skip-gram model</vt:lpstr>
      <vt:lpstr>How do we train the model?</vt:lpstr>
      <vt:lpstr>Skip-gram Negative Sampling (SGNS)</vt:lpstr>
      <vt:lpstr>SGNS as implicit matrix factorization</vt:lpstr>
      <vt:lpstr>Word2vec and doc2vec</vt:lpstr>
      <vt:lpstr>word2vec</vt:lpstr>
      <vt:lpstr>Evaluation: word similarities</vt:lpstr>
      <vt:lpstr>Evaluation: word analogies</vt:lpstr>
      <vt:lpstr>Word similarity task performance</vt:lpstr>
      <vt:lpstr>Word analogy task performance</vt:lpstr>
      <vt:lpstr>Paragraph2vec aka doc2vec</vt:lpstr>
      <vt:lpstr>Evaluation: document similarities</vt:lpstr>
      <vt:lpstr>Evaluation: document similarities</vt:lpstr>
      <vt:lpstr>Evaluation: document similarities</vt:lpstr>
      <vt:lpstr>Evaluation: document similarities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zhijiang chen</dc:creator>
  <cp:lastModifiedBy>zhijiang chen</cp:lastModifiedBy>
  <cp:revision>19</cp:revision>
  <dcterms:created xsi:type="dcterms:W3CDTF">2019-10-13T08:54:28Z</dcterms:created>
  <dcterms:modified xsi:type="dcterms:W3CDTF">2019-10-14T08:17:28Z</dcterms:modified>
</cp:coreProperties>
</file>